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55702" autoAdjust="0"/>
  </p:normalViewPr>
  <p:slideViewPr>
    <p:cSldViewPr snapToGrid="0">
      <p:cViewPr varScale="1">
        <p:scale>
          <a:sx n="51" d="100"/>
          <a:sy n="51" d="100"/>
        </p:scale>
        <p:origin x="209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546F5D-674E-48CA-A246-0C6D79EF3096}" type="datetimeFigureOut">
              <a:rPr lang="en-US" smtClean="0"/>
              <a:t>5/6/2019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2CA59-4294-4FEF-80A0-43C7D32896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602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clearancejobs.com/2019/04/16/latest-update-on-the-security-clearance-backlog-and-transfer-to-dod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Created a database for cases – includes information on decisions and reasons for initial denial</a:t>
            </a:r>
          </a:p>
          <a:p>
            <a:endParaRPr lang="en-US" dirty="0" smtClean="0"/>
          </a:p>
          <a:p>
            <a:r>
              <a:rPr lang="en-US" dirty="0" smtClean="0"/>
              <a:t>Hand coded cases from documents in </a:t>
            </a:r>
            <a:r>
              <a:rPr lang="en-US" dirty="0" err="1" smtClean="0"/>
              <a:t>api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Preliminary stats done on information (20,000+ records) </a:t>
            </a:r>
          </a:p>
          <a:p>
            <a:endParaRPr lang="en-US" dirty="0" smtClean="0"/>
          </a:p>
          <a:p>
            <a:r>
              <a:rPr lang="en-US" dirty="0" smtClean="0"/>
              <a:t>Focus on falsification (about ¼ of cases in data set) – only up to 2016 (still need to code 2017&amp;2018)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1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187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Hired -&gt; job</a:t>
            </a:r>
            <a:r>
              <a:rPr lang="en-US" baseline="0" dirty="0" smtClean="0"/>
              <a:t> asks for investigation -&gt; fill out SF86 -&gt; reviewed -&gt; decision made</a:t>
            </a:r>
          </a:p>
          <a:p>
            <a:endParaRPr lang="en-US" baseline="0" dirty="0" smtClean="0"/>
          </a:p>
          <a:p>
            <a:r>
              <a:rPr lang="en-US" dirty="0" smtClean="0"/>
              <a:t>There are 13 adjudicative guidelines:</a:t>
            </a:r>
          </a:p>
          <a:p>
            <a:r>
              <a:rPr lang="en-US" dirty="0" smtClean="0"/>
              <a:t>A: Allegiance to the U.S.</a:t>
            </a:r>
          </a:p>
          <a:p>
            <a:r>
              <a:rPr lang="en-US" dirty="0" smtClean="0"/>
              <a:t>B: </a:t>
            </a:r>
            <a:r>
              <a:rPr lang="en-US" dirty="0" smtClean="0"/>
              <a:t>Foreign </a:t>
            </a:r>
            <a:r>
              <a:rPr lang="en-US" dirty="0" smtClean="0"/>
              <a:t>Influence</a:t>
            </a:r>
          </a:p>
          <a:p>
            <a:r>
              <a:rPr lang="en-US" dirty="0" smtClean="0"/>
              <a:t>C</a:t>
            </a:r>
            <a:r>
              <a:rPr lang="en-US" smtClean="0"/>
              <a:t>: </a:t>
            </a:r>
            <a:r>
              <a:rPr lang="en-US" smtClean="0"/>
              <a:t>Foreign </a:t>
            </a:r>
            <a:r>
              <a:rPr lang="en-US" dirty="0" smtClean="0"/>
              <a:t>Preference</a:t>
            </a:r>
          </a:p>
          <a:p>
            <a:r>
              <a:rPr lang="en-US" dirty="0" smtClean="0"/>
              <a:t>D: Sexual Behavior</a:t>
            </a:r>
          </a:p>
          <a:p>
            <a:r>
              <a:rPr lang="en-US" dirty="0" smtClean="0"/>
              <a:t>E: Personal Conduct</a:t>
            </a:r>
          </a:p>
          <a:p>
            <a:r>
              <a:rPr lang="en-US" dirty="0" smtClean="0"/>
              <a:t>F: Financial Considerations</a:t>
            </a:r>
          </a:p>
          <a:p>
            <a:r>
              <a:rPr lang="en-US" dirty="0" smtClean="0"/>
              <a:t>G: Alcohol Consumption</a:t>
            </a:r>
          </a:p>
          <a:p>
            <a:r>
              <a:rPr lang="en-US" dirty="0" smtClean="0"/>
              <a:t>H: Drug Involvement</a:t>
            </a:r>
          </a:p>
          <a:p>
            <a:r>
              <a:rPr lang="en-US" dirty="0" smtClean="0"/>
              <a:t>I: Psychological Conditions</a:t>
            </a:r>
          </a:p>
          <a:p>
            <a:r>
              <a:rPr lang="en-US" dirty="0" smtClean="0"/>
              <a:t>J: Criminal Conduct</a:t>
            </a:r>
          </a:p>
          <a:p>
            <a:r>
              <a:rPr lang="en-US" dirty="0" smtClean="0"/>
              <a:t>K: Handling Protected Information</a:t>
            </a:r>
          </a:p>
          <a:p>
            <a:r>
              <a:rPr lang="en-US" dirty="0" smtClean="0"/>
              <a:t>L: Outside Activities</a:t>
            </a:r>
          </a:p>
          <a:p>
            <a:r>
              <a:rPr lang="en-US" dirty="0" smtClean="0"/>
              <a:t>M: Use of Information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07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Averages &gt; 1 year</a:t>
            </a:r>
          </a:p>
          <a:p>
            <a:endParaRPr lang="en-US" dirty="0" smtClean="0"/>
          </a:p>
          <a:p>
            <a:r>
              <a:rPr lang="en-US" dirty="0" smtClean="0"/>
              <a:t>Due to robustness</a:t>
            </a:r>
            <a:r>
              <a:rPr lang="en-US" baseline="0" dirty="0" smtClean="0"/>
              <a:t> of application information/investigation process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Significant backlog of applications and appeals (500,000) - </a:t>
            </a:r>
            <a:r>
              <a:rPr lang="en-US" dirty="0" smtClean="0">
                <a:hlinkClick r:id="rId3"/>
              </a:rPr>
              <a:t>https://news.clearancejobs.com/2019/04/16/latest-update-on-the-security-clearance-backlog-and-transfer-to-dod/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946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Process:</a:t>
            </a:r>
          </a:p>
          <a:p>
            <a:r>
              <a:rPr lang="en-US" dirty="0" smtClean="0"/>
              <a:t>Denied -&gt; send notes to individual -&gt; send back responses -&gt; APPEAL -&gt; reinvestigate -&gt; decision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11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Pros:</a:t>
            </a:r>
          </a:p>
          <a:p>
            <a:r>
              <a:rPr lang="en-US" dirty="0" smtClean="0"/>
              <a:t>Helpful for making complex decisions in little time</a:t>
            </a:r>
          </a:p>
          <a:p>
            <a:r>
              <a:rPr lang="en-US" dirty="0" smtClean="0"/>
              <a:t>Lots</a:t>
            </a:r>
            <a:r>
              <a:rPr lang="en-US" baseline="0" dirty="0" smtClean="0"/>
              <a:t> of information and </a:t>
            </a:r>
            <a:r>
              <a:rPr lang="en-US" baseline="0" dirty="0" err="1" smtClean="0"/>
              <a:t>apis</a:t>
            </a:r>
            <a:r>
              <a:rPr lang="en-US" baseline="0" dirty="0" smtClean="0"/>
              <a:t> online with support</a:t>
            </a:r>
          </a:p>
          <a:p>
            <a:r>
              <a:rPr lang="en-US" baseline="0" dirty="0" smtClean="0"/>
              <a:t>Powerful and theory/stats driven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Cons:</a:t>
            </a:r>
          </a:p>
          <a:p>
            <a:r>
              <a:rPr lang="en-US" baseline="0" dirty="0" smtClean="0"/>
              <a:t>Depends on dataset</a:t>
            </a:r>
          </a:p>
          <a:p>
            <a:r>
              <a:rPr lang="en-US" baseline="0" dirty="0" smtClean="0"/>
              <a:t>Depends on input</a:t>
            </a:r>
          </a:p>
          <a:p>
            <a:r>
              <a:rPr lang="en-US" baseline="0" dirty="0" smtClean="0"/>
              <a:t>Could be slow/costly to implement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653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Jupyter notebooks:</a:t>
            </a:r>
          </a:p>
          <a:p>
            <a:r>
              <a:rPr lang="en-US" dirty="0" smtClean="0"/>
              <a:t>Simple design</a:t>
            </a:r>
          </a:p>
          <a:p>
            <a:r>
              <a:rPr lang="en-US" dirty="0" smtClean="0"/>
              <a:t>User friendly</a:t>
            </a:r>
          </a:p>
          <a:p>
            <a:r>
              <a:rPr lang="en-US" dirty="0" smtClean="0"/>
              <a:t>Easy to debug code</a:t>
            </a:r>
          </a:p>
          <a:p>
            <a:r>
              <a:rPr lang="en-US" dirty="0" smtClean="0"/>
              <a:t>Graphs</a:t>
            </a:r>
          </a:p>
          <a:p>
            <a:endParaRPr lang="en-US" dirty="0" smtClean="0"/>
          </a:p>
          <a:p>
            <a:r>
              <a:rPr lang="en-US" dirty="0" err="1" smtClean="0"/>
              <a:t>Sci</a:t>
            </a:r>
            <a:r>
              <a:rPr lang="en-US" dirty="0" smtClean="0"/>
              <a:t>-Kit Learn:</a:t>
            </a:r>
          </a:p>
          <a:p>
            <a:r>
              <a:rPr lang="en-US" dirty="0" smtClean="0"/>
              <a:t>Machine learning </a:t>
            </a:r>
            <a:r>
              <a:rPr lang="en-US" dirty="0" err="1" smtClean="0"/>
              <a:t>api</a:t>
            </a:r>
            <a:endParaRPr lang="en-US" dirty="0" smtClean="0"/>
          </a:p>
          <a:p>
            <a:r>
              <a:rPr lang="en-US" dirty="0" smtClean="0"/>
              <a:t>Lots of documentation</a:t>
            </a:r>
          </a:p>
          <a:p>
            <a:r>
              <a:rPr lang="en-US" dirty="0" smtClean="0"/>
              <a:t>Lots of functionality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2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</a:t>
            </a:r>
            <a:r>
              <a:rPr lang="en-US" baseline="0" dirty="0" smtClean="0"/>
              <a:t> notebooks follow the same flow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Prime the data for input (columns in db – true/false vals)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Feed into </a:t>
            </a:r>
            <a:r>
              <a:rPr lang="en-US" baseline="0" dirty="0" err="1" smtClean="0"/>
              <a:t>sci</a:t>
            </a:r>
            <a:r>
              <a:rPr lang="en-US" baseline="0" dirty="0" smtClean="0"/>
              <a:t>-kit learn model for log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to build fit</a:t>
            </a:r>
          </a:p>
          <a:p>
            <a:endParaRPr lang="en-US" baseline="0" dirty="0" smtClean="0"/>
          </a:p>
          <a:p>
            <a:r>
              <a:rPr lang="en-US" baseline="0" dirty="0" smtClean="0"/>
              <a:t>Send in test data to predict the outcome based on training data</a:t>
            </a:r>
          </a:p>
          <a:p>
            <a:endParaRPr lang="en-US" baseline="0" dirty="0" smtClean="0"/>
          </a:p>
          <a:p>
            <a:r>
              <a:rPr lang="en-US" baseline="0" dirty="0" smtClean="0"/>
              <a:t>Spit out predictions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Calculate accuracy based on </a:t>
            </a:r>
            <a:r>
              <a:rPr lang="en-US" baseline="0" dirty="0" smtClean="0"/>
              <a:t>model</a:t>
            </a:r>
          </a:p>
          <a:p>
            <a:endParaRPr lang="en-US" baseline="0" dirty="0" smtClean="0"/>
          </a:p>
          <a:p>
            <a:r>
              <a:rPr lang="en-US" baseline="0" dirty="0" smtClean="0"/>
              <a:t>F1 score – precision and recall</a:t>
            </a:r>
          </a:p>
          <a:p>
            <a:r>
              <a:rPr lang="en-US" baseline="0" dirty="0" smtClean="0"/>
              <a:t>Precision = # correct positive results/# of all positive results returned by classifier</a:t>
            </a:r>
          </a:p>
          <a:p>
            <a:r>
              <a:rPr lang="en-US" baseline="0" dirty="0" smtClean="0"/>
              <a:t>Recall = # # correct positive results/# of all relevant samples (samples that should have been identified as positive)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612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Accuracy was about 50% -&gt; essentially coin toss</a:t>
            </a:r>
          </a:p>
          <a:p>
            <a:endParaRPr lang="en-US" dirty="0" smtClean="0"/>
          </a:p>
          <a:p>
            <a:r>
              <a:rPr lang="en-US" dirty="0" smtClean="0"/>
              <a:t>Different types of models would be better suited for types of input data (text, time)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More data = better results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Machines making these decisions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6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Drugs and alcohol – use vs abuse,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recency</a:t>
            </a:r>
            <a:r>
              <a:rPr lang="en-US" baseline="0" dirty="0" smtClean="0"/>
              <a:t>, types of drugs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most recent years of data – the more the better</a:t>
            </a:r>
          </a:p>
          <a:p>
            <a:endParaRPr lang="en-US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Expand on other guidelines – not started because input not in line with log </a:t>
            </a:r>
            <a:r>
              <a:rPr lang="en-US" baseline="0" dirty="0" err="1" smtClean="0"/>
              <a:t>reg</a:t>
            </a:r>
            <a:r>
              <a:rPr lang="en-US" baseline="0" dirty="0" smtClean="0"/>
              <a:t> input (text instead of T/F)</a:t>
            </a:r>
          </a:p>
          <a:p>
            <a:endParaRPr lang="en-US" dirty="0" smtClean="0"/>
          </a:p>
          <a:p>
            <a:r>
              <a:rPr lang="en-US" dirty="0" smtClean="0"/>
              <a:t>More graphs and explanations for model outputs and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52CA59-4294-4FEF-80A0-43C7D328968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10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43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992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4982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3246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48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746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755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019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93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58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407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481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344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1658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9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387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5/6/2019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860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5/6/2019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5425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usatodayhss.com/2018/recruiting-column-10-questions-a-college-coach-might-ask-you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4d0q7u11k31p1qnkosal8q2e-wpengine.netdna-ssl.com/wp-content/uploads/2013/04/security-clearance-process-infographic.gi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ews.clearancejobs.com/2018/07/18/security-clearance-processing-times-continue-to-creep-upwar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ami.army.pentagon.mil/site/PSAB/AdjProc.aspx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log.kaggle.com/2015/04/15/scikit-learn-video-2-setting-up-python-for-machine-learning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lot.ly/scikit-learn/plot-logistic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://ambermd.org/tutorials/analysis/tutorial_notebooks/remote_notebook/index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webster9/ThesisCode/blob/master/Thesis%20-%20Alcohol.ipyn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Predicting outcomes for Adjudicative appeals through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Michaela Webster</a:t>
            </a:r>
          </a:p>
          <a:p>
            <a:r>
              <a:rPr lang="en-US" dirty="0" smtClean="0"/>
              <a:t>MSISPM Thesis Presentation</a:t>
            </a:r>
          </a:p>
          <a:p>
            <a:r>
              <a:rPr lang="en-US" dirty="0" smtClean="0"/>
              <a:t>May 6,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516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Drugs and alcohol</a:t>
            </a:r>
          </a:p>
          <a:p>
            <a:r>
              <a:rPr lang="en-US" dirty="0" smtClean="0"/>
              <a:t>More data points</a:t>
            </a:r>
          </a:p>
          <a:p>
            <a:r>
              <a:rPr lang="en-US" dirty="0" smtClean="0"/>
              <a:t>Data models/input robustness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72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800250"/>
            <a:ext cx="8799261" cy="5279557"/>
          </a:xfrm>
        </p:spPr>
      </p:pic>
      <p:sp>
        <p:nvSpPr>
          <p:cNvPr id="7" name="TextBox 6"/>
          <p:cNvSpPr txBox="1"/>
          <p:nvPr/>
        </p:nvSpPr>
        <p:spPr>
          <a:xfrm>
            <a:off x="2216210" y="6286500"/>
            <a:ext cx="76434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4"/>
              </a:rPr>
              <a:t>https://usatodayhss.com/2018/recruiting-column-10-questions-a-college-coach-might-ask-you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92348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Thesis by Sarah Miller (MSISPM 2017)</a:t>
            </a:r>
          </a:p>
          <a:p>
            <a:pPr lvl="1"/>
            <a:r>
              <a:rPr lang="en-US" dirty="0" smtClean="0"/>
              <a:t>Database for Adjudicative Appeals cases</a:t>
            </a:r>
          </a:p>
          <a:p>
            <a:pPr lvl="1"/>
            <a:r>
              <a:rPr lang="en-US" dirty="0" smtClean="0"/>
              <a:t>Includes data points for all guidelines</a:t>
            </a:r>
          </a:p>
          <a:p>
            <a:pPr lvl="1"/>
            <a:r>
              <a:rPr lang="en-US" dirty="0" smtClean="0"/>
              <a:t>Primary focus on falsification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00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Clearance process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76" b="39542"/>
          <a:stretch/>
        </p:blipFill>
        <p:spPr>
          <a:xfrm>
            <a:off x="32478" y="2438401"/>
            <a:ext cx="12123867" cy="3543300"/>
          </a:xfrm>
        </p:spPr>
      </p:pic>
      <p:sp>
        <p:nvSpPr>
          <p:cNvPr id="5" name="TextBox 4"/>
          <p:cNvSpPr txBox="1"/>
          <p:nvPr/>
        </p:nvSpPr>
        <p:spPr>
          <a:xfrm>
            <a:off x="559629" y="6324600"/>
            <a:ext cx="11068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https://4d0q7u11k31p1qnkosal8q2e-wpengine.netdna-ssl.com/wp-content/uploads/2013/04/security-clearance-process-infographic.gif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638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" y="569728"/>
            <a:ext cx="10549008" cy="5545322"/>
          </a:xfrm>
        </p:spPr>
      </p:pic>
      <p:sp>
        <p:nvSpPr>
          <p:cNvPr id="6" name="TextBox 5"/>
          <p:cNvSpPr txBox="1"/>
          <p:nvPr/>
        </p:nvSpPr>
        <p:spPr>
          <a:xfrm>
            <a:off x="1788354" y="6324600"/>
            <a:ext cx="8610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https://news.clearancejobs.com/2018/07/18/security-clearance-processing-times-continue-to-creep-upward/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0099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1363" y="2428268"/>
            <a:ext cx="3716337" cy="1478570"/>
          </a:xfrm>
        </p:spPr>
        <p:txBody>
          <a:bodyPr/>
          <a:lstStyle/>
          <a:p>
            <a:r>
              <a:rPr lang="en-US" dirty="0" smtClean="0"/>
              <a:t>Adjudicative </a:t>
            </a:r>
            <a:br>
              <a:rPr lang="en-US" dirty="0" smtClean="0"/>
            </a:br>
            <a:r>
              <a:rPr lang="en-US" dirty="0" smtClean="0"/>
              <a:t>appeals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1" y="225298"/>
            <a:ext cx="6663896" cy="6327902"/>
          </a:xfrm>
        </p:spPr>
      </p:pic>
      <p:sp>
        <p:nvSpPr>
          <p:cNvPr id="5" name="TextBox 4"/>
          <p:cNvSpPr txBox="1"/>
          <p:nvPr/>
        </p:nvSpPr>
        <p:spPr>
          <a:xfrm>
            <a:off x="275431" y="6422395"/>
            <a:ext cx="46482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hlinkClick r:id="rId4"/>
              </a:rPr>
              <a:t>http://www.dami.army.pentagon.mil/site/PSAB/AdjProc.aspx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4184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304" y="1014903"/>
            <a:ext cx="9408216" cy="5172682"/>
          </a:xfrm>
        </p:spPr>
      </p:pic>
      <p:sp>
        <p:nvSpPr>
          <p:cNvPr id="5" name="TextBox 4"/>
          <p:cNvSpPr txBox="1"/>
          <p:nvPr/>
        </p:nvSpPr>
        <p:spPr>
          <a:xfrm>
            <a:off x="1864070" y="6416184"/>
            <a:ext cx="8934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hlinkClick r:id="rId4"/>
              </a:rPr>
              <a:t>http://blog.kaggle.com/2015/04/15/scikit-learn-video-2-setting-up-python-for-machine-learning/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716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063" y="5076218"/>
            <a:ext cx="9905998" cy="1478570"/>
          </a:xfrm>
        </p:spPr>
        <p:txBody>
          <a:bodyPr/>
          <a:lstStyle/>
          <a:p>
            <a:r>
              <a:rPr lang="en-US" dirty="0" smtClean="0"/>
              <a:t>tools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17271" cy="3541712"/>
          </a:xfrm>
        </p:spPr>
      </p:pic>
      <p:sp>
        <p:nvSpPr>
          <p:cNvPr id="5" name="TextBox 4"/>
          <p:cNvSpPr txBox="1"/>
          <p:nvPr/>
        </p:nvSpPr>
        <p:spPr>
          <a:xfrm>
            <a:off x="0" y="3695700"/>
            <a:ext cx="5676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4"/>
              </a:rPr>
              <a:t>http://ambermd.org/tutorials/analysis/tutorial_notebooks/remote_notebook/index.html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940" y="2324100"/>
            <a:ext cx="6347460" cy="4533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924759" y="1882388"/>
            <a:ext cx="32672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6"/>
              </a:rPr>
              <a:t>https://plot.ly/scikit-learn/plot-logistic/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0859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463" y="2689715"/>
            <a:ext cx="9905998" cy="1478570"/>
          </a:xfrm>
        </p:spPr>
        <p:txBody>
          <a:bodyPr/>
          <a:lstStyle/>
          <a:p>
            <a:r>
              <a:rPr lang="en-US" dirty="0" smtClean="0"/>
              <a:t>Predicting </a:t>
            </a:r>
            <a:br>
              <a:rPr lang="en-US" dirty="0" smtClean="0"/>
            </a:br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9463" y="5638800"/>
            <a:ext cx="2400300" cy="838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3"/>
              </a:rPr>
              <a:t>https://github.com/mawebster9/ThesisCode/blob/master/Thesis%20-%20Alcohol.ipynb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511" y="2900"/>
            <a:ext cx="6889490" cy="685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7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Accuracy is low due to model/data input</a:t>
            </a:r>
          </a:p>
          <a:p>
            <a:r>
              <a:rPr lang="en-US" dirty="0" smtClean="0"/>
              <a:t>More data needed</a:t>
            </a:r>
          </a:p>
          <a:p>
            <a:r>
              <a:rPr lang="en-US" dirty="0" smtClean="0"/>
              <a:t>Ethics behind machines vs people</a:t>
            </a:r>
          </a:p>
          <a:p>
            <a:r>
              <a:rPr lang="en-US" dirty="0" smtClean="0"/>
              <a:t>Bulky to maintain/use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3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201</TotalTime>
  <Words>542</Words>
  <Application>Microsoft Office PowerPoint</Application>
  <PresentationFormat>Widescreen</PresentationFormat>
  <Paragraphs>122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Trebuchet MS</vt:lpstr>
      <vt:lpstr>Tw Cen MT</vt:lpstr>
      <vt:lpstr>Circuit</vt:lpstr>
      <vt:lpstr>Predicting outcomes for Adjudicative appeals through Machine Learning</vt:lpstr>
      <vt:lpstr>Previous work</vt:lpstr>
      <vt:lpstr>Security Clearance process</vt:lpstr>
      <vt:lpstr>PowerPoint Presentation</vt:lpstr>
      <vt:lpstr>Adjudicative  appeals</vt:lpstr>
      <vt:lpstr>Machine learning</vt:lpstr>
      <vt:lpstr>tools</vt:lpstr>
      <vt:lpstr>Predicting  outcomes</vt:lpstr>
      <vt:lpstr>Use cases and limitations</vt:lpstr>
      <vt:lpstr>Future work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outcomes for Adjudicative appeals through Machine Learning</dc:title>
  <dc:creator>Michaela Webster</dc:creator>
  <cp:lastModifiedBy>Michaela Webster</cp:lastModifiedBy>
  <cp:revision>19</cp:revision>
  <dcterms:created xsi:type="dcterms:W3CDTF">2019-05-06T00:15:07Z</dcterms:created>
  <dcterms:modified xsi:type="dcterms:W3CDTF">2019-05-06T18:42:30Z</dcterms:modified>
</cp:coreProperties>
</file>